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70" r:id="rId2"/>
    <p:sldId id="271" r:id="rId3"/>
    <p:sldId id="272" r:id="rId4"/>
    <p:sldId id="273" r:id="rId5"/>
    <p:sldId id="274" r:id="rId6"/>
    <p:sldId id="291" r:id="rId7"/>
    <p:sldId id="275" r:id="rId8"/>
    <p:sldId id="276" r:id="rId9"/>
    <p:sldId id="277" r:id="rId10"/>
    <p:sldId id="278" r:id="rId11"/>
    <p:sldId id="279" r:id="rId12"/>
    <p:sldId id="280" r:id="rId13"/>
    <p:sldId id="286" r:id="rId14"/>
    <p:sldId id="284" r:id="rId15"/>
    <p:sldId id="287" r:id="rId16"/>
    <p:sldId id="285" r:id="rId17"/>
    <p:sldId id="290" r:id="rId18"/>
    <p:sldId id="288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84948" autoAdjust="0"/>
  </p:normalViewPr>
  <p:slideViewPr>
    <p:cSldViewPr snapToGrid="0">
      <p:cViewPr varScale="1">
        <p:scale>
          <a:sx n="61" d="100"/>
          <a:sy n="61" d="100"/>
        </p:scale>
        <p:origin x="106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20965227611536E-2"/>
          <c:y val="0.10828958627295958"/>
          <c:w val="0.90834227075470753"/>
          <c:h val="0.74072830504998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ESG Formula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PY2020 Funding</c:v>
                </c:pt>
              </c:strCache>
            </c:strRef>
          </c:cat>
          <c:val>
            <c:numRef>
              <c:f>Sheet1!$B$2</c:f>
              <c:numCache>
                <c:formatCode>"$"#,##0</c:formatCode>
                <c:ptCount val="1"/>
                <c:pt idx="0">
                  <c:v>287648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9-49E7-ACF5-EFD9D81625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ESG-CV1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PY2020 Funding</c:v>
                </c:pt>
              </c:strCache>
            </c:strRef>
          </c:cat>
          <c:val>
            <c:numRef>
              <c:f>Sheet1!$C$2</c:f>
              <c:numCache>
                <c:formatCode>"$"#,##0</c:formatCode>
                <c:ptCount val="1"/>
                <c:pt idx="0">
                  <c:v>991890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9-49E7-ACF5-EFD9D81625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ESG-CV2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39-49E7-ACF5-EFD9D8162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PY2020 Funding</c:v>
                </c:pt>
              </c:strCache>
            </c:strRef>
          </c:cat>
          <c:val>
            <c:numRef>
              <c:f>Sheet1!$D$2</c:f>
              <c:numCache>
                <c:formatCode>"$"#,##0</c:formatCode>
                <c:ptCount val="1"/>
                <c:pt idx="0">
                  <c:v>2977176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39-49E7-ACF5-EFD9D8162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9104512"/>
        <c:axId val="389098608"/>
      </c:barChart>
      <c:catAx>
        <c:axId val="38910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098608"/>
        <c:crosses val="autoZero"/>
        <c:auto val="1"/>
        <c:lblAlgn val="ctr"/>
        <c:lblOffset val="100"/>
        <c:noMultiLvlLbl val="0"/>
      </c:catAx>
      <c:valAx>
        <c:axId val="38909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10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148C3-71C2-4BC0-9E03-D66187A3A23C}" type="doc">
      <dgm:prSet loTypeId="urn:microsoft.com/office/officeart/2005/8/layout/gear1" loCatId="process" qsTypeId="urn:microsoft.com/office/officeart/2005/8/quickstyle/3d1" qsCatId="3D" csTypeId="urn:microsoft.com/office/officeart/2005/8/colors/colorful5" csCatId="colorful" phldr="1"/>
      <dgm:spPr/>
    </dgm:pt>
    <dgm:pt modelId="{ADF4C499-2843-431D-90E0-F246F4D956F6}">
      <dgm:prSet phldrT="[Text]"/>
      <dgm:spPr/>
      <dgm:t>
        <a:bodyPr/>
        <a:lstStyle/>
        <a:p>
          <a:r>
            <a:rPr lang="en-US"/>
            <a:t>Unsheltered/Sheltered</a:t>
          </a:r>
        </a:p>
      </dgm:t>
    </dgm:pt>
    <dgm:pt modelId="{1E61C952-B1CC-4CF2-AA4F-8F0C3799ECE3}" type="parTrans" cxnId="{0A6E2221-12CF-46BD-A733-5AE77031129F}">
      <dgm:prSet/>
      <dgm:spPr/>
      <dgm:t>
        <a:bodyPr/>
        <a:lstStyle/>
        <a:p>
          <a:endParaRPr lang="en-US"/>
        </a:p>
      </dgm:t>
    </dgm:pt>
    <dgm:pt modelId="{A1A8BC87-0CA2-4F7B-977F-147D189A2681}" type="sibTrans" cxnId="{0A6E2221-12CF-46BD-A733-5AE77031129F}">
      <dgm:prSet/>
      <dgm:spPr/>
      <dgm:t>
        <a:bodyPr/>
        <a:lstStyle/>
        <a:p>
          <a:endParaRPr lang="en-US"/>
        </a:p>
      </dgm:t>
    </dgm:pt>
    <dgm:pt modelId="{53B3513E-4F48-4A78-B8C3-BFFFAD7734AD}">
      <dgm:prSet phldrT="[Text]"/>
      <dgm:spPr/>
      <dgm:t>
        <a:bodyPr/>
        <a:lstStyle/>
        <a:p>
          <a:r>
            <a:rPr lang="en-US"/>
            <a:t>Rapid Rehousing</a:t>
          </a:r>
        </a:p>
      </dgm:t>
    </dgm:pt>
    <dgm:pt modelId="{149B56FA-3886-4C15-8AD8-170B22185249}" type="parTrans" cxnId="{E9C621FE-1BF7-43A4-B522-6E93DCC6056F}">
      <dgm:prSet/>
      <dgm:spPr/>
      <dgm:t>
        <a:bodyPr/>
        <a:lstStyle/>
        <a:p>
          <a:endParaRPr lang="en-US"/>
        </a:p>
      </dgm:t>
    </dgm:pt>
    <dgm:pt modelId="{8EF24193-6DFA-41D1-A369-5B14331F7C9E}" type="sibTrans" cxnId="{E9C621FE-1BF7-43A4-B522-6E93DCC6056F}">
      <dgm:prSet/>
      <dgm:spPr/>
      <dgm:t>
        <a:bodyPr/>
        <a:lstStyle/>
        <a:p>
          <a:endParaRPr lang="en-US"/>
        </a:p>
      </dgm:t>
    </dgm:pt>
    <dgm:pt modelId="{F4CDC6AD-96A9-4797-A935-761054B64800}">
      <dgm:prSet phldrT="[Text]"/>
      <dgm:spPr/>
      <dgm:t>
        <a:bodyPr/>
        <a:lstStyle/>
        <a:p>
          <a:r>
            <a:rPr lang="en-US"/>
            <a:t>Permanent Supportive Housing </a:t>
          </a:r>
        </a:p>
      </dgm:t>
    </dgm:pt>
    <dgm:pt modelId="{F035B463-E7F0-4E98-AF04-737ED5136134}" type="parTrans" cxnId="{350EC312-7890-4E65-A4EE-13A056FCC0B1}">
      <dgm:prSet/>
      <dgm:spPr/>
      <dgm:t>
        <a:bodyPr/>
        <a:lstStyle/>
        <a:p>
          <a:endParaRPr lang="en-US"/>
        </a:p>
      </dgm:t>
    </dgm:pt>
    <dgm:pt modelId="{CFF5FB60-2C81-467D-888E-F75685888063}" type="sibTrans" cxnId="{350EC312-7890-4E65-A4EE-13A056FCC0B1}">
      <dgm:prSet/>
      <dgm:spPr/>
      <dgm:t>
        <a:bodyPr/>
        <a:lstStyle/>
        <a:p>
          <a:endParaRPr lang="en-US"/>
        </a:p>
      </dgm:t>
    </dgm:pt>
    <dgm:pt modelId="{0344D918-8FAD-4BAA-89B1-113D028BB5C1}" type="pres">
      <dgm:prSet presAssocID="{F15148C3-71C2-4BC0-9E03-D66187A3A23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A9EFFB5-0A7C-4C3A-B6E5-3C4E498237FD}" type="pres">
      <dgm:prSet presAssocID="{ADF4C499-2843-431D-90E0-F246F4D956F6}" presName="gear1" presStyleLbl="node1" presStyleIdx="0" presStyleCnt="3">
        <dgm:presLayoutVars>
          <dgm:chMax val="1"/>
          <dgm:bulletEnabled val="1"/>
        </dgm:presLayoutVars>
      </dgm:prSet>
      <dgm:spPr/>
    </dgm:pt>
    <dgm:pt modelId="{F7830FC7-3E04-4FB7-983F-D7B17EA170EF}" type="pres">
      <dgm:prSet presAssocID="{ADF4C499-2843-431D-90E0-F246F4D956F6}" presName="gear1srcNode" presStyleLbl="node1" presStyleIdx="0" presStyleCnt="3"/>
      <dgm:spPr/>
    </dgm:pt>
    <dgm:pt modelId="{E04DC7D6-4CB0-4E7E-9A10-930C118BF00C}" type="pres">
      <dgm:prSet presAssocID="{ADF4C499-2843-431D-90E0-F246F4D956F6}" presName="gear1dstNode" presStyleLbl="node1" presStyleIdx="0" presStyleCnt="3"/>
      <dgm:spPr/>
    </dgm:pt>
    <dgm:pt modelId="{EDF05998-4458-4FE7-8B35-7A347429A03A}" type="pres">
      <dgm:prSet presAssocID="{53B3513E-4F48-4A78-B8C3-BFFFAD7734AD}" presName="gear2" presStyleLbl="node1" presStyleIdx="1" presStyleCnt="3">
        <dgm:presLayoutVars>
          <dgm:chMax val="1"/>
          <dgm:bulletEnabled val="1"/>
        </dgm:presLayoutVars>
      </dgm:prSet>
      <dgm:spPr/>
    </dgm:pt>
    <dgm:pt modelId="{97025471-66EB-4D6C-B26D-1F414C15534E}" type="pres">
      <dgm:prSet presAssocID="{53B3513E-4F48-4A78-B8C3-BFFFAD7734AD}" presName="gear2srcNode" presStyleLbl="node1" presStyleIdx="1" presStyleCnt="3"/>
      <dgm:spPr/>
    </dgm:pt>
    <dgm:pt modelId="{83E38F34-8B57-4D68-ADF3-2A17996C52D8}" type="pres">
      <dgm:prSet presAssocID="{53B3513E-4F48-4A78-B8C3-BFFFAD7734AD}" presName="gear2dstNode" presStyleLbl="node1" presStyleIdx="1" presStyleCnt="3"/>
      <dgm:spPr/>
    </dgm:pt>
    <dgm:pt modelId="{B7F837A2-B316-4475-AB67-CFAF9F02925A}" type="pres">
      <dgm:prSet presAssocID="{F4CDC6AD-96A9-4797-A935-761054B64800}" presName="gear3" presStyleLbl="node1" presStyleIdx="2" presStyleCnt="3" custLinFactNeighborX="5831" custLinFactNeighborY="0"/>
      <dgm:spPr/>
    </dgm:pt>
    <dgm:pt modelId="{67F17810-E9CD-405C-B602-594B0E21DEFB}" type="pres">
      <dgm:prSet presAssocID="{F4CDC6AD-96A9-4797-A935-761054B6480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3A3E3AD-F6EF-4C9B-BE6A-6048DEA08E42}" type="pres">
      <dgm:prSet presAssocID="{F4CDC6AD-96A9-4797-A935-761054B64800}" presName="gear3srcNode" presStyleLbl="node1" presStyleIdx="2" presStyleCnt="3"/>
      <dgm:spPr/>
    </dgm:pt>
    <dgm:pt modelId="{27EA6B49-8034-480B-B663-78EA9188CDAE}" type="pres">
      <dgm:prSet presAssocID="{F4CDC6AD-96A9-4797-A935-761054B64800}" presName="gear3dstNode" presStyleLbl="node1" presStyleIdx="2" presStyleCnt="3"/>
      <dgm:spPr/>
    </dgm:pt>
    <dgm:pt modelId="{D727671D-172B-4142-A1A4-B5D501A8280B}" type="pres">
      <dgm:prSet presAssocID="{A1A8BC87-0CA2-4F7B-977F-147D189A2681}" presName="connector1" presStyleLbl="sibTrans2D1" presStyleIdx="0" presStyleCnt="3" custAng="7367376"/>
      <dgm:spPr/>
    </dgm:pt>
    <dgm:pt modelId="{820CA380-1AE1-483E-B2A1-226338F0A9C3}" type="pres">
      <dgm:prSet presAssocID="{8EF24193-6DFA-41D1-A369-5B14331F7C9E}" presName="connector2" presStyleLbl="sibTrans2D1" presStyleIdx="1" presStyleCnt="3" custAng="10800000"/>
      <dgm:spPr/>
    </dgm:pt>
    <dgm:pt modelId="{92995789-D7B6-41CF-81EF-287AF885605B}" type="pres">
      <dgm:prSet presAssocID="{CFF5FB60-2C81-467D-888E-F75685888063}" presName="connector3" presStyleLbl="sibTrans2D1" presStyleIdx="2" presStyleCnt="3"/>
      <dgm:spPr/>
    </dgm:pt>
  </dgm:ptLst>
  <dgm:cxnLst>
    <dgm:cxn modelId="{F05C7F0D-ADE2-4FF9-BF4D-A502AED1C8F1}" type="presOf" srcId="{A1A8BC87-0CA2-4F7B-977F-147D189A2681}" destId="{D727671D-172B-4142-A1A4-B5D501A8280B}" srcOrd="0" destOrd="0" presId="urn:microsoft.com/office/officeart/2005/8/layout/gear1"/>
    <dgm:cxn modelId="{350EC312-7890-4E65-A4EE-13A056FCC0B1}" srcId="{F15148C3-71C2-4BC0-9E03-D66187A3A23C}" destId="{F4CDC6AD-96A9-4797-A935-761054B64800}" srcOrd="2" destOrd="0" parTransId="{F035B463-E7F0-4E98-AF04-737ED5136134}" sibTransId="{CFF5FB60-2C81-467D-888E-F75685888063}"/>
    <dgm:cxn modelId="{0A6E2221-12CF-46BD-A733-5AE77031129F}" srcId="{F15148C3-71C2-4BC0-9E03-D66187A3A23C}" destId="{ADF4C499-2843-431D-90E0-F246F4D956F6}" srcOrd="0" destOrd="0" parTransId="{1E61C952-B1CC-4CF2-AA4F-8F0C3799ECE3}" sibTransId="{A1A8BC87-0CA2-4F7B-977F-147D189A2681}"/>
    <dgm:cxn modelId="{D539C323-580F-41A0-9E58-1191775C6AA2}" type="presOf" srcId="{ADF4C499-2843-431D-90E0-F246F4D956F6}" destId="{F7830FC7-3E04-4FB7-983F-D7B17EA170EF}" srcOrd="1" destOrd="0" presId="urn:microsoft.com/office/officeart/2005/8/layout/gear1"/>
    <dgm:cxn modelId="{4BC9372D-6E68-452C-9938-4711B5789679}" type="presOf" srcId="{ADF4C499-2843-431D-90E0-F246F4D956F6}" destId="{3A9EFFB5-0A7C-4C3A-B6E5-3C4E498237FD}" srcOrd="0" destOrd="0" presId="urn:microsoft.com/office/officeart/2005/8/layout/gear1"/>
    <dgm:cxn modelId="{C3E0612F-3B38-41E9-AE1E-536E25862F4B}" type="presOf" srcId="{F4CDC6AD-96A9-4797-A935-761054B64800}" destId="{67F17810-E9CD-405C-B602-594B0E21DEFB}" srcOrd="1" destOrd="0" presId="urn:microsoft.com/office/officeart/2005/8/layout/gear1"/>
    <dgm:cxn modelId="{314A2265-4408-463D-871A-0194FC54B616}" type="presOf" srcId="{F4CDC6AD-96A9-4797-A935-761054B64800}" destId="{73A3E3AD-F6EF-4C9B-BE6A-6048DEA08E42}" srcOrd="2" destOrd="0" presId="urn:microsoft.com/office/officeart/2005/8/layout/gear1"/>
    <dgm:cxn modelId="{BDA0B649-C19F-416A-80C8-14F631439987}" type="presOf" srcId="{8EF24193-6DFA-41D1-A369-5B14331F7C9E}" destId="{820CA380-1AE1-483E-B2A1-226338F0A9C3}" srcOrd="0" destOrd="0" presId="urn:microsoft.com/office/officeart/2005/8/layout/gear1"/>
    <dgm:cxn modelId="{2CB1554E-C8FC-40C9-9A41-B406E9D574F1}" type="presOf" srcId="{CFF5FB60-2C81-467D-888E-F75685888063}" destId="{92995789-D7B6-41CF-81EF-287AF885605B}" srcOrd="0" destOrd="0" presId="urn:microsoft.com/office/officeart/2005/8/layout/gear1"/>
    <dgm:cxn modelId="{CD0E0088-C075-41DF-BD99-0B988F38EE03}" type="presOf" srcId="{F15148C3-71C2-4BC0-9E03-D66187A3A23C}" destId="{0344D918-8FAD-4BAA-89B1-113D028BB5C1}" srcOrd="0" destOrd="0" presId="urn:microsoft.com/office/officeart/2005/8/layout/gear1"/>
    <dgm:cxn modelId="{4BBB938B-CBCF-4070-990B-3A42549962AC}" type="presOf" srcId="{53B3513E-4F48-4A78-B8C3-BFFFAD7734AD}" destId="{EDF05998-4458-4FE7-8B35-7A347429A03A}" srcOrd="0" destOrd="0" presId="urn:microsoft.com/office/officeart/2005/8/layout/gear1"/>
    <dgm:cxn modelId="{4973AEA0-F440-4B6B-B52D-0DC24D9BE0CE}" type="presOf" srcId="{53B3513E-4F48-4A78-B8C3-BFFFAD7734AD}" destId="{83E38F34-8B57-4D68-ADF3-2A17996C52D8}" srcOrd="2" destOrd="0" presId="urn:microsoft.com/office/officeart/2005/8/layout/gear1"/>
    <dgm:cxn modelId="{9BE35DC1-49C5-4D68-81A3-BAB6532E85DC}" type="presOf" srcId="{ADF4C499-2843-431D-90E0-F246F4D956F6}" destId="{E04DC7D6-4CB0-4E7E-9A10-930C118BF00C}" srcOrd="2" destOrd="0" presId="urn:microsoft.com/office/officeart/2005/8/layout/gear1"/>
    <dgm:cxn modelId="{7D07A3C6-1A6A-47F2-B85B-BF5F79600FD4}" type="presOf" srcId="{F4CDC6AD-96A9-4797-A935-761054B64800}" destId="{B7F837A2-B316-4475-AB67-CFAF9F02925A}" srcOrd="0" destOrd="0" presId="urn:microsoft.com/office/officeart/2005/8/layout/gear1"/>
    <dgm:cxn modelId="{6E9CFBDE-2BAE-477D-B606-9D48652C0ADA}" type="presOf" srcId="{53B3513E-4F48-4A78-B8C3-BFFFAD7734AD}" destId="{97025471-66EB-4D6C-B26D-1F414C15534E}" srcOrd="1" destOrd="0" presId="urn:microsoft.com/office/officeart/2005/8/layout/gear1"/>
    <dgm:cxn modelId="{8591F6E3-9CDA-4FFC-867F-54ACAFDB4AFC}" type="presOf" srcId="{F4CDC6AD-96A9-4797-A935-761054B64800}" destId="{27EA6B49-8034-480B-B663-78EA9188CDAE}" srcOrd="3" destOrd="0" presId="urn:microsoft.com/office/officeart/2005/8/layout/gear1"/>
    <dgm:cxn modelId="{E9C621FE-1BF7-43A4-B522-6E93DCC6056F}" srcId="{F15148C3-71C2-4BC0-9E03-D66187A3A23C}" destId="{53B3513E-4F48-4A78-B8C3-BFFFAD7734AD}" srcOrd="1" destOrd="0" parTransId="{149B56FA-3886-4C15-8AD8-170B22185249}" sibTransId="{8EF24193-6DFA-41D1-A369-5B14331F7C9E}"/>
    <dgm:cxn modelId="{DBC4F147-796A-434D-836F-03604F77B003}" type="presParOf" srcId="{0344D918-8FAD-4BAA-89B1-113D028BB5C1}" destId="{3A9EFFB5-0A7C-4C3A-B6E5-3C4E498237FD}" srcOrd="0" destOrd="0" presId="urn:microsoft.com/office/officeart/2005/8/layout/gear1"/>
    <dgm:cxn modelId="{044D90BB-4A47-4543-AEB3-E0F7115B1C9B}" type="presParOf" srcId="{0344D918-8FAD-4BAA-89B1-113D028BB5C1}" destId="{F7830FC7-3E04-4FB7-983F-D7B17EA170EF}" srcOrd="1" destOrd="0" presId="urn:microsoft.com/office/officeart/2005/8/layout/gear1"/>
    <dgm:cxn modelId="{013F556C-400B-49E0-8915-7B44785B3BBC}" type="presParOf" srcId="{0344D918-8FAD-4BAA-89B1-113D028BB5C1}" destId="{E04DC7D6-4CB0-4E7E-9A10-930C118BF00C}" srcOrd="2" destOrd="0" presId="urn:microsoft.com/office/officeart/2005/8/layout/gear1"/>
    <dgm:cxn modelId="{0E290554-4BAC-492E-82EA-D52BDD9C80A1}" type="presParOf" srcId="{0344D918-8FAD-4BAA-89B1-113D028BB5C1}" destId="{EDF05998-4458-4FE7-8B35-7A347429A03A}" srcOrd="3" destOrd="0" presId="urn:microsoft.com/office/officeart/2005/8/layout/gear1"/>
    <dgm:cxn modelId="{868152EE-F062-4ABD-8997-933D25477621}" type="presParOf" srcId="{0344D918-8FAD-4BAA-89B1-113D028BB5C1}" destId="{97025471-66EB-4D6C-B26D-1F414C15534E}" srcOrd="4" destOrd="0" presId="urn:microsoft.com/office/officeart/2005/8/layout/gear1"/>
    <dgm:cxn modelId="{1F1889FE-53B2-451D-AF2E-A113332A26B7}" type="presParOf" srcId="{0344D918-8FAD-4BAA-89B1-113D028BB5C1}" destId="{83E38F34-8B57-4D68-ADF3-2A17996C52D8}" srcOrd="5" destOrd="0" presId="urn:microsoft.com/office/officeart/2005/8/layout/gear1"/>
    <dgm:cxn modelId="{B95A8189-769F-4141-8A86-0BCB4F5AA804}" type="presParOf" srcId="{0344D918-8FAD-4BAA-89B1-113D028BB5C1}" destId="{B7F837A2-B316-4475-AB67-CFAF9F02925A}" srcOrd="6" destOrd="0" presId="urn:microsoft.com/office/officeart/2005/8/layout/gear1"/>
    <dgm:cxn modelId="{FF35C044-B8A0-4156-A8B6-2ECE85297F9B}" type="presParOf" srcId="{0344D918-8FAD-4BAA-89B1-113D028BB5C1}" destId="{67F17810-E9CD-405C-B602-594B0E21DEFB}" srcOrd="7" destOrd="0" presId="urn:microsoft.com/office/officeart/2005/8/layout/gear1"/>
    <dgm:cxn modelId="{EF32CCB0-E1EC-4AA2-8348-A3212DBE1F85}" type="presParOf" srcId="{0344D918-8FAD-4BAA-89B1-113D028BB5C1}" destId="{73A3E3AD-F6EF-4C9B-BE6A-6048DEA08E42}" srcOrd="8" destOrd="0" presId="urn:microsoft.com/office/officeart/2005/8/layout/gear1"/>
    <dgm:cxn modelId="{0E948E62-26E2-4BE0-9DA8-CF686816DCC4}" type="presParOf" srcId="{0344D918-8FAD-4BAA-89B1-113D028BB5C1}" destId="{27EA6B49-8034-480B-B663-78EA9188CDAE}" srcOrd="9" destOrd="0" presId="urn:microsoft.com/office/officeart/2005/8/layout/gear1"/>
    <dgm:cxn modelId="{BAD903CB-6307-424F-8C56-A9BDBA1615C2}" type="presParOf" srcId="{0344D918-8FAD-4BAA-89B1-113D028BB5C1}" destId="{D727671D-172B-4142-A1A4-B5D501A8280B}" srcOrd="10" destOrd="0" presId="urn:microsoft.com/office/officeart/2005/8/layout/gear1"/>
    <dgm:cxn modelId="{097EDA0C-101D-42FA-B11E-3A037A53FA0B}" type="presParOf" srcId="{0344D918-8FAD-4BAA-89B1-113D028BB5C1}" destId="{820CA380-1AE1-483E-B2A1-226338F0A9C3}" srcOrd="11" destOrd="0" presId="urn:microsoft.com/office/officeart/2005/8/layout/gear1"/>
    <dgm:cxn modelId="{31EEEF78-312D-4A22-B651-4A7CE3B203EB}" type="presParOf" srcId="{0344D918-8FAD-4BAA-89B1-113D028BB5C1}" destId="{92995789-D7B6-41CF-81EF-287AF885605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EFFB5-0A7C-4C3A-B6E5-3C4E498237FD}">
      <dsp:nvSpPr>
        <dsp:cNvPr id="0" name=""/>
        <dsp:cNvSpPr/>
      </dsp:nvSpPr>
      <dsp:spPr>
        <a:xfrm>
          <a:off x="3903645" y="2279382"/>
          <a:ext cx="2785911" cy="2785911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Unsheltered/Sheltered</a:t>
          </a:r>
        </a:p>
      </dsp:txBody>
      <dsp:txXfrm>
        <a:off x="4463737" y="2931968"/>
        <a:ext cx="1665727" cy="1432016"/>
      </dsp:txXfrm>
    </dsp:sp>
    <dsp:sp modelId="{EDF05998-4458-4FE7-8B35-7A347429A03A}">
      <dsp:nvSpPr>
        <dsp:cNvPr id="0" name=""/>
        <dsp:cNvSpPr/>
      </dsp:nvSpPr>
      <dsp:spPr>
        <a:xfrm>
          <a:off x="2282751" y="1620894"/>
          <a:ext cx="2026117" cy="2026117"/>
        </a:xfrm>
        <a:prstGeom prst="gear6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Rapid Rehousing</a:t>
          </a:r>
        </a:p>
      </dsp:txBody>
      <dsp:txXfrm>
        <a:off x="2792832" y="2134058"/>
        <a:ext cx="1005955" cy="999789"/>
      </dsp:txXfrm>
    </dsp:sp>
    <dsp:sp modelId="{B7F837A2-B316-4475-AB67-CFAF9F02925A}">
      <dsp:nvSpPr>
        <dsp:cNvPr id="0" name=""/>
        <dsp:cNvSpPr/>
      </dsp:nvSpPr>
      <dsp:spPr>
        <a:xfrm rot="20700000">
          <a:off x="3559355" y="223079"/>
          <a:ext cx="1985181" cy="1985181"/>
        </a:xfrm>
        <a:prstGeom prst="gear6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Permanent Supportive Housing </a:t>
          </a:r>
        </a:p>
      </dsp:txBody>
      <dsp:txXfrm rot="-20700000">
        <a:off x="3994764" y="658488"/>
        <a:ext cx="1114364" cy="1114364"/>
      </dsp:txXfrm>
    </dsp:sp>
    <dsp:sp modelId="{D727671D-172B-4142-A1A4-B5D501A8280B}">
      <dsp:nvSpPr>
        <dsp:cNvPr id="0" name=""/>
        <dsp:cNvSpPr/>
      </dsp:nvSpPr>
      <dsp:spPr>
        <a:xfrm rot="7367376">
          <a:off x="3699107" y="1853465"/>
          <a:ext cx="3565966" cy="3565966"/>
        </a:xfrm>
        <a:prstGeom prst="circularArrow">
          <a:avLst>
            <a:gd name="adj1" fmla="val 4687"/>
            <a:gd name="adj2" fmla="val 299029"/>
            <a:gd name="adj3" fmla="val 2533662"/>
            <a:gd name="adj4" fmla="val 15824088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0CA380-1AE1-483E-B2A1-226338F0A9C3}">
      <dsp:nvSpPr>
        <dsp:cNvPr id="0" name=""/>
        <dsp:cNvSpPr/>
      </dsp:nvSpPr>
      <dsp:spPr>
        <a:xfrm rot="10800000">
          <a:off x="1923930" y="1168853"/>
          <a:ext cx="2590897" cy="259089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995789-D7B6-41CF-81EF-287AF885605B}">
      <dsp:nvSpPr>
        <dsp:cNvPr id="0" name=""/>
        <dsp:cNvSpPr/>
      </dsp:nvSpPr>
      <dsp:spPr>
        <a:xfrm>
          <a:off x="2958391" y="-215487"/>
          <a:ext cx="2793509" cy="279350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-Between Dallas and Ft Worth in Tarrant County</a:t>
            </a:r>
          </a:p>
          <a:p>
            <a:r>
              <a:rPr lang="en-US" dirty="0"/>
              <a:t>-NCDA Conference 2015</a:t>
            </a:r>
          </a:p>
          <a:p>
            <a:r>
              <a:rPr lang="en-US" dirty="0"/>
              <a:t>-Entitlement City: CDBG, ESG, HOME grants</a:t>
            </a:r>
          </a:p>
          <a:p>
            <a:r>
              <a:rPr lang="en-US" dirty="0"/>
              <a:t>-Population: 395,477 as of 2019</a:t>
            </a:r>
          </a:p>
          <a:p>
            <a:r>
              <a:rPr lang="en-US" dirty="0"/>
              <a:t>-Median income: $60,571</a:t>
            </a:r>
          </a:p>
          <a:p>
            <a:r>
              <a:rPr lang="en-US" dirty="0"/>
              <a:t>-Poverty Rate: 14.6%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56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51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86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-TCHC has recognized lack of PSH vouchers for those who need them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-Additional ESG-CV funding allows to begin process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-&gt;$400,000 in RRH allows Arlington to get people more permanent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arrow represent clients who cannot be diverted or enter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Permanat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housing in their current living situation. Tenant-Based Vouchers: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voucher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becames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PSH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client in Rapid Rehousing who needs to bridge to PSH gets that voucher.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Voucher is now open in Rapid Rehousing.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Rapid Rehousing voucher will go to the next person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elegible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housing voucher in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unshelter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/sheltered population.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person on a Rapid Rehousing voucher to a Tenant-Based PSH voucher will not break a lease. Tenant will remain in apartment and funding source will change.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Project-Based Vouchers: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most cases PBVs will be set aside for the Unsheltered/Sheltered. This avoids breaking leases for people in Rapid Rehousing.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3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63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97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98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6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9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-Continuum of Care includes Tarrant and Parker Counties</a:t>
            </a:r>
          </a:p>
          <a:p>
            <a:r>
              <a:rPr lang="en-US" dirty="0"/>
              <a:t>   Ft. Worth (pop. ~925,000) is where majority of homeless services are located</a:t>
            </a:r>
          </a:p>
          <a:p>
            <a:r>
              <a:rPr lang="en-US" dirty="0"/>
              <a:t>-Transient population</a:t>
            </a:r>
          </a:p>
          <a:p>
            <a:r>
              <a:rPr lang="en-US" dirty="0"/>
              <a:t>-Programs to serve individuals experiencing homelessness may cross municipal boundaries (RRH, other housing vouchers)</a:t>
            </a:r>
          </a:p>
          <a:p>
            <a:r>
              <a:rPr lang="en-US" dirty="0"/>
              <a:t>-201 counted homeless in Arlington 2020, 145 in 2021 PIT count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72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-Typical award during award year for Arlington is between $250k-$290k</a:t>
            </a:r>
          </a:p>
          <a:p>
            <a:r>
              <a:rPr lang="en-US" dirty="0"/>
              <a:t>-ESG-CV1 funding April 2020</a:t>
            </a:r>
          </a:p>
          <a:p>
            <a:r>
              <a:rPr lang="en-US" dirty="0"/>
              <a:t>-ESG CV2 funding June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5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CV expenditures on report PR91</a:t>
            </a:r>
          </a:p>
          <a:p>
            <a:r>
              <a:rPr lang="en-US" dirty="0"/>
              <a:t>Shows commitments and expenditures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21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7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60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 Talk about new line items the existing subrecipients may have requested/how programs address 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8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12862"/>
            <a:ext cx="10363200" cy="2275367"/>
          </a:xfrm>
        </p:spPr>
        <p:txBody>
          <a:bodyPr/>
          <a:lstStyle/>
          <a:p>
            <a:r>
              <a:rPr lang="en-US" dirty="0"/>
              <a:t>ESG-CV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604100" y="3388241"/>
            <a:ext cx="8534400" cy="1119964"/>
          </a:xfrm>
        </p:spPr>
        <p:txBody>
          <a:bodyPr/>
          <a:lstStyle/>
          <a:p>
            <a:r>
              <a:rPr lang="en-US" dirty="0"/>
              <a:t>City of Arlington, Texas </a:t>
            </a:r>
          </a:p>
        </p:txBody>
      </p:sp>
      <p:pic>
        <p:nvPicPr>
          <p:cNvPr id="1026" name="Picture 2" descr="Knight Security Systems Selected as Security | Knight Security Systems">
            <a:extLst>
              <a:ext uri="{FF2B5EF4-FFF2-40B4-BE49-F238E27FC236}">
                <a16:creationId xmlns:a16="http://schemas.microsoft.com/office/drawing/2014/main" id="{B69803D2-8AD4-459D-80B4-9927C0C6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6" y="4707454"/>
            <a:ext cx="2705369" cy="1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80000"/>
                <a:satMod val="250000"/>
                <a:alpha val="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5666" y="1600200"/>
            <a:ext cx="5388864" cy="5001126"/>
          </a:xfrm>
        </p:spPr>
        <p:txBody>
          <a:bodyPr>
            <a:normAutofit fontScale="25000" lnSpcReduction="20000"/>
          </a:bodyPr>
          <a:lstStyle/>
          <a:p>
            <a:r>
              <a:rPr lang="en-US" sz="8800" dirty="0"/>
              <a:t>Instrumental during CIP workshop</a:t>
            </a:r>
          </a:p>
          <a:p>
            <a:pPr lvl="1"/>
            <a:r>
              <a:rPr lang="en-US" sz="8800" dirty="0"/>
              <a:t>Able to identify all stakeholders and make new connections</a:t>
            </a:r>
          </a:p>
          <a:p>
            <a:pPr marL="457200" lvl="1" indent="0">
              <a:buNone/>
            </a:pPr>
            <a:endParaRPr lang="en-US" sz="8800" dirty="0"/>
          </a:p>
          <a:p>
            <a:r>
              <a:rPr lang="en-US" sz="8800" dirty="0"/>
              <a:t>Solid strategic plan for ending homelessness in place</a:t>
            </a:r>
          </a:p>
          <a:p>
            <a:pPr lvl="1"/>
            <a:r>
              <a:rPr lang="en-US" sz="8800" dirty="0"/>
              <a:t>Existing planning groups and committees  </a:t>
            </a:r>
          </a:p>
          <a:p>
            <a:pPr lvl="2"/>
            <a:r>
              <a:rPr lang="en-US" sz="8800" dirty="0"/>
              <a:t>Workgroup specific to ESG</a:t>
            </a:r>
          </a:p>
          <a:p>
            <a:endParaRPr lang="en-US" sz="8800" dirty="0"/>
          </a:p>
          <a:p>
            <a:r>
              <a:rPr lang="en-US" sz="8800" dirty="0"/>
              <a:t>Ability to leverage private and other funding</a:t>
            </a:r>
          </a:p>
          <a:p>
            <a:pPr marL="0" indent="0">
              <a:buNone/>
            </a:pPr>
            <a:endParaRPr lang="en-US" sz="8800" dirty="0"/>
          </a:p>
          <a:p>
            <a:r>
              <a:rPr lang="en-US" sz="8800" dirty="0"/>
              <a:t>Work with PHAs, local/state governments, nonprofits, private donors</a:t>
            </a: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/>
              <a:t> </a:t>
            </a:r>
          </a:p>
          <a:p>
            <a:pPr marL="0" indent="0">
              <a:buNone/>
            </a:pPr>
            <a:endParaRPr lang="en-US" sz="6200" dirty="0"/>
          </a:p>
          <a:p>
            <a:endParaRPr lang="en-US" sz="6200" dirty="0"/>
          </a:p>
          <a:p>
            <a:pPr marL="0" indent="0">
              <a:buNone/>
            </a:pPr>
            <a:endParaRPr lang="en-US" sz="62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9CCAC1F-60A2-447D-A97A-D5718E165C5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030231" y="264695"/>
            <a:ext cx="6049474" cy="6336631"/>
          </a:xfrm>
        </p:spPr>
      </p:pic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BAB77638-57C7-41DF-85C4-E120F5074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56" y="114719"/>
            <a:ext cx="3174243" cy="148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39253"/>
          </a:xfrm>
        </p:spPr>
        <p:txBody>
          <a:bodyPr/>
          <a:lstStyle/>
          <a:p>
            <a:r>
              <a:rPr lang="en-US" dirty="0"/>
              <a:t>Existing Subrecipients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D01B8F-009F-447A-816D-F778722AEC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87363" y="1600200"/>
            <a:ext cx="5389562" cy="4403558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29EBA3-DEC8-47F8-97A7-D0BEBBEE3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347538"/>
            <a:ext cx="5384800" cy="5257798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/>
              <a:t>‘Mini RFP’ process to existing subrecipients:</a:t>
            </a:r>
          </a:p>
          <a:p>
            <a:pPr lvl="1"/>
            <a:r>
              <a:rPr lang="en-US" sz="4000" b="1" dirty="0"/>
              <a:t>Arlington Urban Ministries- </a:t>
            </a:r>
            <a:r>
              <a:rPr lang="en-US" sz="4000" dirty="0"/>
              <a:t>Homeless Prevention program </a:t>
            </a:r>
          </a:p>
          <a:p>
            <a:pPr lvl="1"/>
            <a:r>
              <a:rPr lang="en-US" sz="4000" b="1" dirty="0" err="1"/>
              <a:t>SafeHaven</a:t>
            </a:r>
            <a:r>
              <a:rPr lang="en-US" sz="4000" b="1" dirty="0"/>
              <a:t>- </a:t>
            </a:r>
            <a:r>
              <a:rPr lang="en-US" sz="4000" dirty="0"/>
              <a:t>Domestic violence shelter</a:t>
            </a:r>
          </a:p>
          <a:p>
            <a:pPr lvl="1"/>
            <a:r>
              <a:rPr lang="en-US" sz="4000" b="1" dirty="0"/>
              <a:t>Arlington Life Shelter</a:t>
            </a:r>
            <a:r>
              <a:rPr lang="en-US" sz="4000" dirty="0"/>
              <a:t>--Emergency Shelter</a:t>
            </a:r>
          </a:p>
          <a:p>
            <a:pPr lvl="1"/>
            <a:r>
              <a:rPr lang="en-US" sz="4000" b="1" dirty="0"/>
              <a:t>The Salvation Army- </a:t>
            </a:r>
            <a:r>
              <a:rPr lang="en-US" sz="4000" dirty="0"/>
              <a:t>Family shelter</a:t>
            </a:r>
          </a:p>
          <a:p>
            <a:pPr lvl="1"/>
            <a:r>
              <a:rPr lang="en-US" sz="4000" b="1" dirty="0"/>
              <a:t>Center for Transforming Lives- </a:t>
            </a:r>
            <a:r>
              <a:rPr lang="en-US" sz="4000" dirty="0"/>
              <a:t>Rapid Rehousing </a:t>
            </a:r>
          </a:p>
          <a:p>
            <a:pPr marL="457200" lvl="1" indent="0">
              <a:buNone/>
            </a:pPr>
            <a:endParaRPr lang="en-US" sz="3600" dirty="0"/>
          </a:p>
          <a:p>
            <a:r>
              <a:rPr lang="en-US" sz="5000" dirty="0"/>
              <a:t>Already familiar with the City’s contracting, reporting and invoicing processes</a:t>
            </a:r>
          </a:p>
          <a:p>
            <a:pPr marL="0" indent="0">
              <a:buNone/>
            </a:pPr>
            <a:endParaRPr lang="en-US" sz="4600" dirty="0"/>
          </a:p>
          <a:p>
            <a:r>
              <a:rPr lang="en-US" sz="5000" dirty="0"/>
              <a:t>Staff ensure programs and line items requested for reimbursement address Covid-19</a:t>
            </a:r>
          </a:p>
          <a:p>
            <a:pPr lvl="1"/>
            <a:endParaRPr lang="en-US" sz="31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1675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5170"/>
            <a:ext cx="10972800" cy="1010651"/>
          </a:xfrm>
        </p:spPr>
        <p:txBody>
          <a:bodyPr/>
          <a:lstStyle/>
          <a:p>
            <a:r>
              <a:rPr lang="en-US" dirty="0"/>
              <a:t>Identifying New Needs, Initiatives, Programs and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Continuum of Care guidance</a:t>
            </a:r>
          </a:p>
          <a:p>
            <a:pPr lvl="1"/>
            <a:r>
              <a:rPr lang="en-US" dirty="0"/>
              <a:t>Assists in advertising funding opportunities</a:t>
            </a:r>
          </a:p>
          <a:p>
            <a:pPr lvl="1"/>
            <a:r>
              <a:rPr lang="en-US" dirty="0"/>
              <a:t>Make connections with groups not normally in jurisdiction </a:t>
            </a:r>
          </a:p>
          <a:p>
            <a:pPr lvl="1"/>
            <a:r>
              <a:rPr lang="en-US" dirty="0"/>
              <a:t>Weekly ‘Homeless Huddle’ recognized needs consistently and constantly</a:t>
            </a:r>
          </a:p>
          <a:p>
            <a:endParaRPr lang="en-US" dirty="0"/>
          </a:p>
          <a:p>
            <a:r>
              <a:rPr lang="en-US" dirty="0"/>
              <a:t>Arlington Homeless Service Providers Meeting</a:t>
            </a:r>
          </a:p>
          <a:p>
            <a:pPr lvl="1"/>
            <a:r>
              <a:rPr lang="en-US" dirty="0"/>
              <a:t>Initiative started by Deputy City Manager</a:t>
            </a:r>
          </a:p>
          <a:p>
            <a:pPr lvl="1"/>
            <a:r>
              <a:rPr lang="en-US" dirty="0"/>
              <a:t>Discusses individual and systemic needs related to homelessness and housing in Arlington</a:t>
            </a:r>
          </a:p>
          <a:p>
            <a:pPr lvl="1"/>
            <a:endParaRPr lang="en-US" dirty="0"/>
          </a:p>
          <a:p>
            <a:r>
              <a:rPr lang="en-US" dirty="0"/>
              <a:t>Listening to City Council and public input </a:t>
            </a:r>
          </a:p>
          <a:p>
            <a:endParaRPr lang="en-US" dirty="0"/>
          </a:p>
          <a:p>
            <a:r>
              <a:rPr lang="en-US" dirty="0"/>
              <a:t>Taking advantage opportunities to fund programs not normally funded during the program year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7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F32D-4821-4717-81BA-8F018470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39253"/>
          </a:xfrm>
        </p:spPr>
        <p:txBody>
          <a:bodyPr/>
          <a:lstStyle/>
          <a:p>
            <a:r>
              <a:rPr lang="en-US" dirty="0"/>
              <a:t>New Need: Landlord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A6EE6-4622-4A55-A196-8D86A59E1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Addresses shortage of available units for individuals receiving rapid re-housing</a:t>
            </a:r>
          </a:p>
          <a:p>
            <a:pPr lvl="1"/>
            <a:r>
              <a:rPr lang="en-US" dirty="0"/>
              <a:t>Proposes increase inventory for RRH units in Arlington by 250%</a:t>
            </a:r>
          </a:p>
          <a:p>
            <a:pPr lvl="1"/>
            <a:r>
              <a:rPr lang="en-US" dirty="0"/>
              <a:t>Greatly decreases time individuals are waiting for a unit to become available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Case management services provided to increase employment and economic mobility of clients due to the after effect of Covid-19</a:t>
            </a:r>
          </a:p>
          <a:p>
            <a:endParaRPr lang="en-US" dirty="0"/>
          </a:p>
          <a:p>
            <a:r>
              <a:rPr lang="en-US" dirty="0"/>
              <a:t>Program operated by </a:t>
            </a:r>
            <a:r>
              <a:rPr lang="en-US" dirty="0" err="1"/>
              <a:t>CoC</a:t>
            </a:r>
            <a:r>
              <a:rPr lang="en-US" dirty="0"/>
              <a:t> lead agency, Tarrant County Homeless Coalition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27221"/>
          </a:xfrm>
        </p:spPr>
        <p:txBody>
          <a:bodyPr/>
          <a:lstStyle/>
          <a:p>
            <a:r>
              <a:rPr lang="en-US" dirty="0"/>
              <a:t>New Initiative: Bridge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26" y="1467853"/>
            <a:ext cx="11077074" cy="49810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CF78BAA-C678-4537-87D6-15D5D3295B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5194040"/>
              </p:ext>
            </p:extLst>
          </p:nvPr>
        </p:nvGraphicFramePr>
        <p:xfrm>
          <a:off x="1720516" y="1227221"/>
          <a:ext cx="8313821" cy="5065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394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27221"/>
          </a:xfrm>
        </p:spPr>
        <p:txBody>
          <a:bodyPr/>
          <a:lstStyle/>
          <a:p>
            <a:r>
              <a:rPr lang="en-US" dirty="0"/>
              <a:t>New Program: Street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26" y="1467853"/>
            <a:ext cx="11077074" cy="49810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Street Outreach activity not normally funded in Arlington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ESG-CV used for portable wash stations downtown</a:t>
            </a:r>
          </a:p>
          <a:p>
            <a:pPr lvl="1"/>
            <a:r>
              <a:rPr lang="en-US" sz="2400" dirty="0"/>
              <a:t>Allowed for hygienic practices during a time public facilities were closed 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New partnership formed with Hands of Hope specializing in outreach to the unsheltered homeless </a:t>
            </a:r>
          </a:p>
          <a:p>
            <a:pPr lvl="1"/>
            <a:r>
              <a:rPr lang="en-US" sz="2400" dirty="0"/>
              <a:t>Dedicates two full-time staff to work exclusively within the City </a:t>
            </a:r>
          </a:p>
          <a:p>
            <a:pPr lvl="1"/>
            <a:r>
              <a:rPr lang="en-US" sz="2400" dirty="0"/>
              <a:t>VI-SPDAT and HUD assessment completed by specialist, hygiene kit and service referrals provided</a:t>
            </a:r>
          </a:p>
          <a:p>
            <a:pPr lvl="1"/>
            <a:endParaRPr lang="en-US" dirty="0"/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27221"/>
          </a:xfrm>
        </p:spPr>
        <p:txBody>
          <a:bodyPr/>
          <a:lstStyle/>
          <a:p>
            <a:r>
              <a:rPr lang="en-US" dirty="0"/>
              <a:t>New Partnership: Rapid Rehousing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26" y="1467853"/>
            <a:ext cx="11077074" cy="4981073"/>
          </a:xfrm>
        </p:spPr>
        <p:txBody>
          <a:bodyPr>
            <a:normAutofit/>
          </a:bodyPr>
          <a:lstStyle/>
          <a:p>
            <a:r>
              <a:rPr lang="en-US" dirty="0"/>
              <a:t>Arlington Housing Authority and a local nonprofit, Center for Transforming Lives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Public Housing Authority to do intake and initial data entry into HMIS and Center for Transforming Lives to take on Case Management component and program exit</a:t>
            </a:r>
          </a:p>
          <a:p>
            <a:pPr lvl="1"/>
            <a:r>
              <a:rPr lang="en-US" dirty="0"/>
              <a:t>ESG-CV funding reimbursed client rent and utilities, staff costs for intake assessments, case management, and limited administrative costs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Allows respective agencies to do what they do best and relieves some financial burden </a:t>
            </a:r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6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27221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26" y="1467853"/>
            <a:ext cx="11077074" cy="4981073"/>
          </a:xfrm>
        </p:spPr>
        <p:txBody>
          <a:bodyPr>
            <a:normAutofit/>
          </a:bodyPr>
          <a:lstStyle/>
          <a:p>
            <a:r>
              <a:rPr lang="en-US" dirty="0"/>
              <a:t>Timely guidance</a:t>
            </a:r>
          </a:p>
          <a:p>
            <a:pPr lvl="1"/>
            <a:r>
              <a:rPr lang="en-US" dirty="0"/>
              <a:t>HUD guidance on how to spend funds</a:t>
            </a:r>
          </a:p>
          <a:p>
            <a:pPr lvl="1"/>
            <a:r>
              <a:rPr lang="en-US" dirty="0"/>
              <a:t>Eviction moratorium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Several funding sources</a:t>
            </a:r>
          </a:p>
          <a:p>
            <a:pPr lvl="1"/>
            <a:r>
              <a:rPr lang="en-US" dirty="0"/>
              <a:t>Other state, federal, or local funding sources more flexible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Expenditure Deadlines</a:t>
            </a:r>
          </a:p>
          <a:p>
            <a:pPr lvl="1"/>
            <a:r>
              <a:rPr lang="en-US" dirty="0"/>
              <a:t>RFP, council process, contract negotiation </a:t>
            </a:r>
          </a:p>
          <a:p>
            <a:pPr lvl="1"/>
            <a:r>
              <a:rPr lang="en-US" dirty="0"/>
              <a:t>Reimbursement</a:t>
            </a:r>
          </a:p>
          <a:p>
            <a:pPr lvl="1"/>
            <a:r>
              <a:rPr lang="en-US" dirty="0"/>
              <a:t>Subrecipient may choose to spend other funding first</a:t>
            </a:r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27221"/>
          </a:xfrm>
        </p:spPr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26" y="1467853"/>
            <a:ext cx="11077074" cy="49810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 Collaborative</a:t>
            </a:r>
          </a:p>
          <a:p>
            <a:pPr lvl="1"/>
            <a:r>
              <a:rPr lang="en-US" dirty="0"/>
              <a:t>TCHC</a:t>
            </a:r>
          </a:p>
          <a:p>
            <a:pPr lvl="1"/>
            <a:r>
              <a:rPr lang="en-US" dirty="0"/>
              <a:t>Arlington Housing Authority</a:t>
            </a:r>
          </a:p>
          <a:p>
            <a:pPr lvl="1"/>
            <a:r>
              <a:rPr lang="en-US" dirty="0"/>
              <a:t>Numerous nonprofits</a:t>
            </a:r>
          </a:p>
          <a:p>
            <a:pPr lvl="1"/>
            <a:r>
              <a:rPr lang="en-US" dirty="0"/>
              <a:t>Public Health</a:t>
            </a:r>
          </a:p>
          <a:p>
            <a:pPr lvl="1"/>
            <a:r>
              <a:rPr lang="en-US" dirty="0"/>
              <a:t>Within and beyond the City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 Creative</a:t>
            </a:r>
          </a:p>
          <a:p>
            <a:pPr lvl="1"/>
            <a:r>
              <a:rPr lang="en-US" dirty="0"/>
              <a:t>Open to new partnerships and programs</a:t>
            </a:r>
          </a:p>
          <a:p>
            <a:pPr lvl="1"/>
            <a:r>
              <a:rPr lang="en-US" dirty="0"/>
              <a:t>Think long-term solutions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 Flexible</a:t>
            </a:r>
          </a:p>
          <a:p>
            <a:pPr lvl="1"/>
            <a:r>
              <a:rPr lang="en-US" dirty="0"/>
              <a:t>Contract amendments</a:t>
            </a:r>
          </a:p>
          <a:p>
            <a:pPr lvl="1"/>
            <a:r>
              <a:rPr lang="en-US" dirty="0"/>
              <a:t>Administrative Costs </a:t>
            </a:r>
          </a:p>
          <a:p>
            <a:pPr lvl="1"/>
            <a:r>
              <a:rPr lang="en-US" dirty="0"/>
              <a:t>Needs may change</a:t>
            </a:r>
          </a:p>
          <a:p>
            <a:pPr lvl="1"/>
            <a:r>
              <a:rPr lang="en-US" dirty="0"/>
              <a:t>Willing to adapt action/con plan to current need(s)</a:t>
            </a:r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Graphic 6" descr="Lights On with solid fill">
            <a:extLst>
              <a:ext uri="{FF2B5EF4-FFF2-40B4-BE49-F238E27FC236}">
                <a16:creationId xmlns:a16="http://schemas.microsoft.com/office/drawing/2014/main" id="{09BE698D-C365-4A53-B748-EF779C617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4462" y="1491916"/>
            <a:ext cx="4371474" cy="43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1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34126"/>
            <a:ext cx="10972800" cy="85424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761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9000">
              <a:schemeClr val="bg2">
                <a:tint val="80000"/>
                <a:satMod val="25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36BC814-5A98-49BC-939F-40F72AA54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83" y="151900"/>
            <a:ext cx="8352607" cy="655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36EA78EA-0E26-4F0B-8185-61B2A58A1BB0}"/>
              </a:ext>
            </a:extLst>
          </p:cNvPr>
          <p:cNvSpPr/>
          <p:nvPr/>
        </p:nvSpPr>
        <p:spPr>
          <a:xfrm>
            <a:off x="7083287" y="2325757"/>
            <a:ext cx="404192" cy="430696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err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38578"/>
          </a:xfrm>
        </p:spPr>
        <p:txBody>
          <a:bodyPr/>
          <a:lstStyle/>
          <a:p>
            <a:r>
              <a:rPr lang="en-US" dirty="0"/>
              <a:t>Emergency Solutions Grant (ESG)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044"/>
            <a:ext cx="10972800" cy="5339645"/>
          </a:xfrm>
        </p:spPr>
        <p:txBody>
          <a:bodyPr numCol="2">
            <a:normAutofit/>
          </a:bodyPr>
          <a:lstStyle/>
          <a:p>
            <a:r>
              <a:rPr lang="en-US" dirty="0"/>
              <a:t>Formula grant granted to eligible states, urban counties, metro cities, U.S. territories</a:t>
            </a:r>
          </a:p>
          <a:p>
            <a:pPr lvl="1"/>
            <a:r>
              <a:rPr lang="en-US" dirty="0"/>
              <a:t>24 CFR 576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Used to engage and assist individuals experiencing homelessness or at-risk or homelessness</a:t>
            </a:r>
          </a:p>
          <a:p>
            <a:endParaRPr lang="en-US" dirty="0"/>
          </a:p>
          <a:p>
            <a:r>
              <a:rPr lang="en-US" dirty="0"/>
              <a:t>Coordination with local Continuum of Care (</a:t>
            </a:r>
            <a:r>
              <a:rPr lang="en-US" dirty="0" err="1"/>
              <a:t>CoC</a:t>
            </a:r>
            <a:r>
              <a:rPr lang="en-US" dirty="0"/>
              <a:t>) required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Eligible program components:</a:t>
            </a:r>
          </a:p>
          <a:p>
            <a:pPr lvl="1"/>
            <a:r>
              <a:rPr lang="en-US" dirty="0"/>
              <a:t>Street Outreach</a:t>
            </a:r>
          </a:p>
          <a:p>
            <a:pPr lvl="1"/>
            <a:r>
              <a:rPr lang="en-US" dirty="0"/>
              <a:t>Emergency Shelter</a:t>
            </a:r>
          </a:p>
          <a:p>
            <a:pPr lvl="1"/>
            <a:r>
              <a:rPr lang="en-US" dirty="0"/>
              <a:t>Rapid Re-housing</a:t>
            </a:r>
          </a:p>
          <a:p>
            <a:pPr lvl="1"/>
            <a:r>
              <a:rPr lang="en-US" dirty="0"/>
              <a:t>Homeless Prevention</a:t>
            </a:r>
          </a:p>
          <a:p>
            <a:pPr lvl="1"/>
            <a:r>
              <a:rPr lang="en-US" dirty="0"/>
              <a:t>Homeless Management Information System (HMIS) costs (data collection)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100% match requirement for grantees 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7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17" y="41644"/>
            <a:ext cx="10972800" cy="667326"/>
          </a:xfrm>
        </p:spPr>
        <p:txBody>
          <a:bodyPr/>
          <a:lstStyle/>
          <a:p>
            <a:r>
              <a:rPr lang="en-US" sz="2800" dirty="0"/>
              <a:t>Geographic Distribution of Homeless in </a:t>
            </a:r>
            <a:r>
              <a:rPr lang="en-US" sz="2800" dirty="0" err="1"/>
              <a:t>CoC</a:t>
            </a: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F97C52-64E5-4A1E-8CDA-15DDDE023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834" y="755194"/>
            <a:ext cx="11738365" cy="5938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E16E16-B51F-4A3E-8259-E630473830E6}"/>
              </a:ext>
            </a:extLst>
          </p:cNvPr>
          <p:cNvSpPr txBox="1"/>
          <p:nvPr/>
        </p:nvSpPr>
        <p:spPr>
          <a:xfrm>
            <a:off x="9407507" y="6570134"/>
            <a:ext cx="2541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Map by 2020 Point in Time Count -TCHC</a:t>
            </a:r>
          </a:p>
        </p:txBody>
      </p:sp>
    </p:spTree>
    <p:extLst>
      <p:ext uri="{BB962C8B-B14F-4D97-AF65-F5344CB8AC3E}">
        <p14:creationId xmlns:p14="http://schemas.microsoft.com/office/powerpoint/2010/main" val="17945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284" y="324854"/>
            <a:ext cx="10972800" cy="1311442"/>
          </a:xfrm>
        </p:spPr>
        <p:txBody>
          <a:bodyPr/>
          <a:lstStyle/>
          <a:p>
            <a:r>
              <a:rPr lang="en-US" dirty="0"/>
              <a:t>Arlington ESG Formula vs. ESG-CV Funding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CEB454CF-186C-4743-839B-8F07FEE95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828123"/>
              </p:ext>
            </p:extLst>
          </p:nvPr>
        </p:nvGraphicFramePr>
        <p:xfrm>
          <a:off x="288757" y="1528011"/>
          <a:ext cx="11742821" cy="5005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30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6ADD0-52D5-4EB9-BEAD-EDE6F8D3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97" y="176188"/>
            <a:ext cx="10972800" cy="1146412"/>
          </a:xfrm>
        </p:spPr>
        <p:txBody>
          <a:bodyPr/>
          <a:lstStyle/>
          <a:p>
            <a:r>
              <a:rPr lang="en-US" dirty="0"/>
              <a:t>ESG-CV Deadlines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060E3A2-470B-4ADC-9FA1-9AE2C3351D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630939"/>
              </p:ext>
            </p:extLst>
          </p:nvPr>
        </p:nvGraphicFramePr>
        <p:xfrm>
          <a:off x="887895" y="1700821"/>
          <a:ext cx="9846364" cy="2785749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936785">
                  <a:extLst>
                    <a:ext uri="{9D8B030D-6E8A-4147-A177-3AD203B41FA5}">
                      <a16:colId xmlns:a16="http://schemas.microsoft.com/office/drawing/2014/main" val="123058089"/>
                    </a:ext>
                  </a:extLst>
                </a:gridCol>
                <a:gridCol w="2290658">
                  <a:extLst>
                    <a:ext uri="{9D8B030D-6E8A-4147-A177-3AD203B41FA5}">
                      <a16:colId xmlns:a16="http://schemas.microsoft.com/office/drawing/2014/main" val="516970278"/>
                    </a:ext>
                  </a:extLst>
                </a:gridCol>
                <a:gridCol w="2676940">
                  <a:extLst>
                    <a:ext uri="{9D8B030D-6E8A-4147-A177-3AD203B41FA5}">
                      <a16:colId xmlns:a16="http://schemas.microsoft.com/office/drawing/2014/main" val="2480070177"/>
                    </a:ext>
                  </a:extLst>
                </a:gridCol>
                <a:gridCol w="2941981">
                  <a:extLst>
                    <a:ext uri="{9D8B030D-6E8A-4147-A177-3AD203B41FA5}">
                      <a16:colId xmlns:a16="http://schemas.microsoft.com/office/drawing/2014/main" val="1342112751"/>
                    </a:ext>
                  </a:extLst>
                </a:gridCol>
              </a:tblGrid>
              <a:tr h="79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Funding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 Expended by 9/30/2021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 Expended by 3/31/2022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528184"/>
                  </a:ext>
                </a:extLst>
              </a:tr>
              <a:tr h="665023">
                <a:tc>
                  <a:txBody>
                    <a:bodyPr/>
                    <a:lstStyle/>
                    <a:p>
                      <a:r>
                        <a:rPr lang="en-US" dirty="0"/>
                        <a:t>ESG-CV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$991,890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$198,378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$793,512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925993"/>
                  </a:ext>
                </a:extLst>
              </a:tr>
              <a:tr h="665023">
                <a:tc>
                  <a:txBody>
                    <a:bodyPr/>
                    <a:lstStyle/>
                    <a:p>
                      <a:r>
                        <a:rPr lang="en-US" dirty="0"/>
                        <a:t>ESG-CV2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$2,977,176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$595,435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$2,381,740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928788"/>
                  </a:ext>
                </a:extLst>
              </a:tr>
              <a:tr h="665023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$3,969,066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$793,813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$3,175,252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3300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0917250-8BD5-4858-BC26-41EC460561B6}"/>
              </a:ext>
            </a:extLst>
          </p:cNvPr>
          <p:cNvSpPr txBox="1"/>
          <p:nvPr/>
        </p:nvSpPr>
        <p:spPr>
          <a:xfrm>
            <a:off x="518153" y="4864791"/>
            <a:ext cx="11041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ESG-CV EXPENDED TO-DATE: $452,310 or 11.4%</a:t>
            </a:r>
          </a:p>
        </p:txBody>
      </p:sp>
    </p:spTree>
    <p:extLst>
      <p:ext uri="{BB962C8B-B14F-4D97-AF65-F5344CB8AC3E}">
        <p14:creationId xmlns:p14="http://schemas.microsoft.com/office/powerpoint/2010/main" val="41500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27221"/>
          </a:xfrm>
        </p:spPr>
        <p:txBody>
          <a:bodyPr/>
          <a:lstStyle/>
          <a:p>
            <a:r>
              <a:rPr lang="en-US" dirty="0"/>
              <a:t>ESG-CV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26" y="1467853"/>
            <a:ext cx="11077074" cy="4981073"/>
          </a:xfrm>
        </p:spPr>
        <p:txBody>
          <a:bodyPr/>
          <a:lstStyle/>
          <a:p>
            <a:r>
              <a:rPr lang="en-US" dirty="0"/>
              <a:t>Must respond to Covid-19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Shortened public comment period</a:t>
            </a:r>
          </a:p>
          <a:p>
            <a:endParaRPr lang="en-US" dirty="0"/>
          </a:p>
          <a:p>
            <a:r>
              <a:rPr lang="en-US" dirty="0"/>
              <a:t>No match requirement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changes/Waivers</a:t>
            </a:r>
          </a:p>
          <a:p>
            <a:pPr lvl="1"/>
            <a:r>
              <a:rPr lang="en-US" sz="2400" dirty="0"/>
              <a:t>Rapid rehousing capped at 12 months of assistance  </a:t>
            </a:r>
          </a:p>
          <a:p>
            <a:pPr lvl="1"/>
            <a:r>
              <a:rPr lang="en-US" sz="2400" dirty="0"/>
              <a:t>Case management requirement waived for ESG and ESG-CV</a:t>
            </a:r>
          </a:p>
          <a:p>
            <a:pPr lvl="1"/>
            <a:r>
              <a:rPr lang="en-US" sz="2400" dirty="0"/>
              <a:t>Income re-evaluation changed from every 3 to every 6 months for prevention</a:t>
            </a:r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35505"/>
          </a:xfrm>
        </p:spPr>
        <p:txBody>
          <a:bodyPr/>
          <a:lstStyle/>
          <a:p>
            <a:r>
              <a:rPr lang="en-US" dirty="0"/>
              <a:t>Where to Start?</a:t>
            </a:r>
          </a:p>
        </p:txBody>
      </p:sp>
      <p:pic>
        <p:nvPicPr>
          <p:cNvPr id="9" name="Content Placeholder 8" descr="Businesswoman hand on head">
            <a:extLst>
              <a:ext uri="{FF2B5EF4-FFF2-40B4-BE49-F238E27FC236}">
                <a16:creationId xmlns:a16="http://schemas.microsoft.com/office/drawing/2014/main" id="{C2A10D7A-69C3-4B8D-879B-399CE86DD42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/>
          <a:stretch/>
        </p:blipFill>
        <p:spPr>
          <a:xfrm>
            <a:off x="2492444" y="1600200"/>
            <a:ext cx="1379400" cy="4525963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97600" y="1239253"/>
            <a:ext cx="5384800" cy="531795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HUD guidance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Continuum of Care lead agency involvement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Reach out to existing subrecipients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Identify new opportunities for programs 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5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4063"/>
            <a:ext cx="10972800" cy="1463927"/>
          </a:xfrm>
        </p:spPr>
        <p:txBody>
          <a:bodyPr/>
          <a:lstStyle/>
          <a:p>
            <a:r>
              <a:rPr lang="en-US" dirty="0"/>
              <a:t>HUD Guidance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Waivers and opportunities for waivers</a:t>
            </a:r>
          </a:p>
          <a:p>
            <a:pPr lvl="1"/>
            <a:r>
              <a:rPr lang="en-US" dirty="0"/>
              <a:t>HUD granted opportunity for jurisdictions to submit waivers programs to allow for more flexibility in programs</a:t>
            </a:r>
          </a:p>
          <a:p>
            <a:pPr lvl="1"/>
            <a:endParaRPr lang="en-US" dirty="0"/>
          </a:p>
          <a:p>
            <a:r>
              <a:rPr lang="en-US" dirty="0"/>
              <a:t>COVID Response Coordinated Investment Planning (CIP)</a:t>
            </a:r>
          </a:p>
          <a:p>
            <a:pPr lvl="1"/>
            <a:r>
              <a:rPr lang="en-US" dirty="0"/>
              <a:t>Five-week intensive technical assistance workshop provided by HUD</a:t>
            </a:r>
          </a:p>
          <a:p>
            <a:pPr lvl="1"/>
            <a:r>
              <a:rPr lang="en-US" dirty="0"/>
              <a:t>Involved </a:t>
            </a:r>
            <a:r>
              <a:rPr lang="en-US" dirty="0" err="1"/>
              <a:t>CoC</a:t>
            </a:r>
            <a:r>
              <a:rPr lang="en-US" dirty="0"/>
              <a:t> lead agency staff, Arlington staff, Fort Worth Staff</a:t>
            </a:r>
          </a:p>
          <a:p>
            <a:pPr lvl="1"/>
            <a:r>
              <a:rPr lang="en-US" dirty="0"/>
              <a:t>Intended to map and strategically align resources </a:t>
            </a:r>
          </a:p>
          <a:p>
            <a:pPr lvl="1"/>
            <a:r>
              <a:rPr lang="en-US" dirty="0"/>
              <a:t>Addressed historic disparities in housing inequality </a:t>
            </a:r>
          </a:p>
          <a:p>
            <a:pPr lvl="1"/>
            <a:endParaRPr lang="en-US" dirty="0"/>
          </a:p>
          <a:p>
            <a:r>
              <a:rPr lang="en-US" dirty="0"/>
              <a:t>HUD Office Hours </a:t>
            </a:r>
          </a:p>
          <a:p>
            <a:pPr lvl="1"/>
            <a:r>
              <a:rPr lang="en-US" dirty="0"/>
              <a:t>Opportunity to get direct answers to questions about eligible costs and program limitations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ny background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mpany meeting presentation.potx" id="{77F2D8A2-507B-4878-B2FF-8D528D9C7FD9}" vid="{1CC704D5-A0BA-4179-BDE4-EF17843D99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1149</Words>
  <Application>Microsoft Office PowerPoint</Application>
  <PresentationFormat>Widescreen</PresentationFormat>
  <Paragraphs>269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Courier New</vt:lpstr>
      <vt:lpstr>Palatino Linotype</vt:lpstr>
      <vt:lpstr>Wingdings</vt:lpstr>
      <vt:lpstr>Company background presentation</vt:lpstr>
      <vt:lpstr>ESG-CV Expenditures</vt:lpstr>
      <vt:lpstr>PowerPoint Presentation</vt:lpstr>
      <vt:lpstr>Emergency Solutions Grant (ESG)</vt:lpstr>
      <vt:lpstr>Geographic Distribution of Homeless in CoC</vt:lpstr>
      <vt:lpstr>Arlington ESG Formula vs. ESG-CV Funding</vt:lpstr>
      <vt:lpstr>ESG-CV Deadlines</vt:lpstr>
      <vt:lpstr>ESG-CV </vt:lpstr>
      <vt:lpstr>Where to Start?</vt:lpstr>
      <vt:lpstr>HUD Guidance </vt:lpstr>
      <vt:lpstr>PowerPoint Presentation</vt:lpstr>
      <vt:lpstr>Existing Subrecipients</vt:lpstr>
      <vt:lpstr>Identifying New Needs, Initiatives, Programs and Partnerships</vt:lpstr>
      <vt:lpstr>New Need: Landlord Engagement</vt:lpstr>
      <vt:lpstr>New Initiative: Bridge Housing</vt:lpstr>
      <vt:lpstr>New Program: Street Outreach</vt:lpstr>
      <vt:lpstr>New Partnership: Rapid Rehousing</vt:lpstr>
      <vt:lpstr>Challenges</vt:lpstr>
      <vt:lpstr>Lessons Learned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ESG-CV Expenditures</dc:title>
  <dc:creator>Dyan Anderson</dc:creator>
  <cp:lastModifiedBy>austa</cp:lastModifiedBy>
  <cp:revision>41</cp:revision>
  <dcterms:created xsi:type="dcterms:W3CDTF">2021-06-14T20:50:11Z</dcterms:created>
  <dcterms:modified xsi:type="dcterms:W3CDTF">2021-06-16T01:22:13Z</dcterms:modified>
</cp:coreProperties>
</file>